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56" r:id="rId3"/>
    <p:sldId id="364" r:id="rId4"/>
    <p:sldId id="365" r:id="rId5"/>
    <p:sldId id="366" r:id="rId6"/>
    <p:sldId id="367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B8D77-69DA-4BAA-A0C0-2540AF574E69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8C8F2-F02E-4E66-8171-401E175B33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5824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B371036-8DAC-4043-B261-B68488F2F1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A0DD37-FA88-4E59-A942-80E4A66755B3}" type="slidenum">
              <a:rPr kumimoji="0" lang="en-US" alt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542A7D70-5BD0-4370-9D31-8322EECA3D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D23B2214-E7C1-4728-A123-01F151FC58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8FDC04-30CE-4971-B214-237179FDC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5E179B0-5CE9-4E82-BECC-502D9B245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BB2F39-8594-42E9-B8F3-02AC76FB4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22D3-CBD3-42C9-B629-80D9A5045C4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AC8338-31CC-4C25-BC43-99C2C5B66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F3594C4-D246-43F3-8592-5689FCB16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11DF-7958-4C40-8E53-F60DDED32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0397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7D3E05-6748-4CBF-B24B-9DE8D490C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21FFD8-F819-4355-9E63-68BE8AD22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30EC23A-168A-4B2A-A1A4-E7C923278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22D3-CBD3-42C9-B629-80D9A5045C4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DFD0B1-5889-4BC5-B790-975DB63EE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3274643-C56A-40BC-9ADF-5ABFE7E3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11DF-7958-4C40-8E53-F60DDED32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8581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FD17D2-5CE5-4120-BDD1-6F48E3393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6ACCBEC-D57E-43A7-8629-D448515BF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14F1E11-6870-44AB-B477-B63C443CD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22D3-CBD3-42C9-B629-80D9A5045C4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2921533-096D-4624-AA7B-7325934C5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006B158-FA2C-476E-BCD9-8E5629123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11DF-7958-4C40-8E53-F60DDED32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253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B393F3-8F14-4FEC-9241-4EFDFC766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9E0E54-4158-4FBA-9317-3A6BD1B66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2BA9F83-204C-48F5-908B-8E1673C0B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D4A8347-4C1C-4A63-A2DC-8D634E63F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22D3-CBD3-42C9-B629-80D9A5045C4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4715CBF-24D6-42C1-BADB-B17D0741C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204F6AF-557E-413F-9F52-4CC810F14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11DF-7958-4C40-8E53-F60DDED32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4280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B0AE39-5FAC-43BB-982B-ACAA4616F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B94EC9C-DB42-4191-AA16-6872885C9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5798A8C-EE31-4A03-BB76-425F8358A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A464E0D6-21F1-424F-B134-EFE66C14FF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2871F661-1DDF-4B66-B656-652DE5BD6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3C11410-6F6D-4F23-ACF1-0A5F87067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22D3-CBD3-42C9-B629-80D9A5045C4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F9A6A66-7AEF-47FA-B422-480777A6A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BFE5E97-AA38-4183-9109-59A5056C3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11DF-7958-4C40-8E53-F60DDED32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9860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EE741F-DD91-48A3-9424-5CBC28248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CF37561-2FCA-47E5-8050-06FD209E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22D3-CBD3-42C9-B629-80D9A5045C4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0EFBBA8-BBCC-474F-8793-907EC9183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0CA3792-4221-4DB9-95C0-EB50C1DE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11DF-7958-4C40-8E53-F60DDED32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3423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9ACADAF-528D-41A9-A827-1135E0919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22D3-CBD3-42C9-B629-80D9A5045C4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6645A26-E468-4C34-A1F6-11E2BAA6F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84103AD-2100-4F27-9BF3-384B174F1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11DF-7958-4C40-8E53-F60DDED32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5540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47AA10-28E5-41B4-8803-98179B6E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0A731E-F73B-4B52-AC3E-1CCCF4BE2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F9445E1-F4B1-424C-B77A-72FBCA946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A3D0582-C6B1-40DD-95F9-4B8E4BAC6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22D3-CBD3-42C9-B629-80D9A5045C4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10DA4E8-CEA3-4672-8575-81D5B98AE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D0025FF-D1A6-4E5F-A563-F9B57135B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11DF-7958-4C40-8E53-F60DDED32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1818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B203A8-0321-4B28-8BA2-299CE7093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A69A40E1-28E9-448B-927C-16578A6B4A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43110F9-6C76-4F03-AA87-E4161583B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23E2A73-FA98-4D4E-B1A6-C715D8E58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22D3-CBD3-42C9-B629-80D9A5045C4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8F1C020-A9FB-4095-B2D8-45C702663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C9C5E42-F130-4114-B771-760E263E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11DF-7958-4C40-8E53-F60DDED32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0972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93F439-5015-4B2C-A03C-6A4D5B960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635A7B6-0E94-4923-A261-9203FAB3B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4B2129F-C839-4D55-845B-B30B5684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22D3-CBD3-42C9-B629-80D9A5045C4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310F845-96AD-4868-9DB3-EF7FE587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3B7988A-E95F-418F-9531-946D91987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11DF-7958-4C40-8E53-F60DDED32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768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28BBBC3-57B0-4E33-BD39-F55FB86F47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77CBDD9-181C-4338-A699-671450F72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41BC710-BFBE-4E4A-805F-7E2545D5C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22D3-CBD3-42C9-B629-80D9A5045C4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5F359C1-AD0F-43D9-8983-8C351235D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0C79F27-F6C9-4744-8A9B-20ACAFA76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C11DF-7958-4C40-8E53-F60DDED32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821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0BBF9D20-D0C4-4FE7-8050-CD221BCA8705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tr-TR" noProof="0"/>
              <a:t>Click to edit Master title style</a:t>
            </a:r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05377F9B-C586-430F-8723-EDC88F56A651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tr-TR" noProof="0"/>
              <a:t>Click to edit Master subtitle style</a:t>
            </a:r>
          </a:p>
        </p:txBody>
      </p:sp>
      <p:sp>
        <p:nvSpPr>
          <p:cNvPr id="163844" name="Rectangle 4">
            <a:extLst>
              <a:ext uri="{FF2B5EF4-FFF2-40B4-BE49-F238E27FC236}">
                <a16:creationId xmlns:a16="http://schemas.microsoft.com/office/drawing/2014/main" id="{A5831EBC-ACB8-4166-BF4D-2B393C3AE12D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163845" name="Rectangle 5">
            <a:extLst>
              <a:ext uri="{FF2B5EF4-FFF2-40B4-BE49-F238E27FC236}">
                <a16:creationId xmlns:a16="http://schemas.microsoft.com/office/drawing/2014/main" id="{26827682-27D6-4A6E-80A1-AE41A821CC4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163846" name="Rectangle 6">
            <a:extLst>
              <a:ext uri="{FF2B5EF4-FFF2-40B4-BE49-F238E27FC236}">
                <a16:creationId xmlns:a16="http://schemas.microsoft.com/office/drawing/2014/main" id="{DAC1539F-7721-4A1F-A071-E8BC071EBB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2AEE4AC-8DFD-4FE1-B1E7-E5408A749908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10405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4D26FD-F9CF-4F96-AD2D-90C663E89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7B0192C-C5F2-4D30-925A-A1318296B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47922E2-7A1C-4DCE-A024-F223FDE30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761A9BA-7DA6-4CB8-B529-17F1C942B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D434426-FBBF-41FB-A593-2426BCEC8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697765-13E6-450D-9BAC-B9A0EE0EF3F5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537878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B3BACD-2068-49DC-AC04-B0C1F602D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83088E1-C525-4211-94CE-B74562158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CF00D2-691A-45E2-9EBC-2373AB957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BF2CF7F-0BC2-42B9-BA6F-E9DA5436A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7427606-68B4-40F4-B78B-8E952429E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B4C8B-3CD7-43CA-B320-AC2B92398570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312896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ACF1AE-2539-4FD6-8F8F-ED4901097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F9CF6E-D381-4E90-BA78-289C14222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8F52387-0E46-4836-97CD-8D7E56E0A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FC0E37A-1784-417C-B37C-5D1D1D2C3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185C9E5-8266-463C-8980-24B4A5867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592A637-9C55-4528-995B-4817D23A6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F5DD0-D8A9-40F3-9A3D-FD2E7E982CAC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880609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1D9FAB-314F-4C78-8E7B-0CD077851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E38878E-30A0-489C-A6E7-C7FED4C6C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055A826-2AB7-49EC-BA64-27D13F5FA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A67DD81-3D6E-438B-AF34-C9A6BF19B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97E9857-BF1B-4EC8-A8A3-1DF3812A97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A42DFAE-C730-4FFD-AF4F-606D5B8F1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8F61CAF7-9BC7-47FE-B7F2-53FD73DE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A1AFAF1-3C79-4D8C-9301-8198DC97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7E8C1-4FBF-46B7-9A7B-679B6717C521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638654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36F9A72-932E-4333-B99D-1DD3DC9E1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A0F636A-9CB3-4430-83F0-6B0854CC1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9A51D5A-2BD6-40A2-90FE-F031A966C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03F68BE-883F-490E-B541-7C20904E1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E45F0-CA32-42D5-9669-BA20B995F526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047620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02F8EC3-E1AC-4511-8295-EC281725A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66541D8-FFE5-437E-8A90-A96F27E56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996C152-9968-475E-9811-FBCB395E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30197-20C9-4C46-8AB9-B2645BD51989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7349161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B37CE2-E965-4B24-8E92-2598CC65F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9A4A5F-A3BD-484F-B93E-48876B189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12B83EE-D78A-4585-B6C5-F8019ADF55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8C755C8-AC5E-4ADA-8DF2-2728EA066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B4A430-0D57-4493-B834-C2DC3480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A5B5C7-D9FF-4854-91A3-F170620E5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2C9F2-07C1-4857-B020-15F60B92B210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9517086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7AAB99-ED53-4564-A823-72F02AB06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48B989AD-0719-492A-B3A7-BC543499C4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A8EDB26-BA3D-4FFD-86E5-75F7CE62C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8A6AC52-F9DF-4179-9439-6A2D0AB87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957F20E-3A01-4E9F-8160-4C332ECB9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0920597-0A4B-40F7-8435-6B19AFF39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ABF0EB-725B-4126-97D3-CEC5E6BF4810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782707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D5F893-5421-4EE6-81FA-EAA7B838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919B362-43E6-4245-BF0A-FB9D7560EA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B87DC2C-0354-48F9-A180-45FB3D518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C1253E0-4D05-42A3-A138-45450D8A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973BBB0-CC39-49FB-93FC-184A2C40E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0615B6-5680-4A54-A101-FDCF312830D5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194468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91A5EB72-8A11-450B-862E-E66085CB0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D86C2DB-9117-4F5B-9F3C-E2F21FC29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A77E11B-FE5C-42E6-8E73-2F2590BD6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0F7B6D2-4024-452E-9159-DE7228C2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D38E158-9358-4FDD-A009-8E3FC8A14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689B77-8B0E-4CE7-AC3C-727DC5CCF6CF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6313951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EC57E0-F211-4576-A3BD-4E9ABF708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775266B-C0AE-419C-8719-D08B7AFB826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Çevrimiçi Resim Yer Tutucusu 3">
            <a:extLst>
              <a:ext uri="{FF2B5EF4-FFF2-40B4-BE49-F238E27FC236}">
                <a16:creationId xmlns:a16="http://schemas.microsoft.com/office/drawing/2014/main" id="{B010A96D-6CAB-410B-8D37-D6DD0E5FBB5F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EC09FED-8E95-4A63-A9EC-741F0025A6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8761D56-F5FA-4DDE-84CE-101AB185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500CFF8-7DBB-4E3E-AA2E-7F5A76C66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3AE4BF7B-BD03-403E-BEAC-15BE4BB2B60B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529279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D704EE-FBE5-489A-BB12-B7FEF9D38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B659A0B-AAE1-4275-B1A6-BF0AEE559DE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2D9852-A186-454E-823E-13BB934E2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45486C3-A26C-4D89-9628-8518DE0732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80FFFF5-6044-4284-A6FB-0F5B7B9C9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D99B8B7-6BA7-46B3-8AC2-98DF0A710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8BEAB3C3-1091-4D13-AC09-AFA29303C9E4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68749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23D7B32-7AA9-40B4-AC85-E35C324DB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817290F-15C8-4663-8237-20459AED8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9E15737-AAD4-4199-96E9-A611DC6A42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822D3-CBD3-42C9-B629-80D9A5045C4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E80C99A-1509-4FAF-BDC7-BE1C857DF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CF2172B-579C-4168-9D96-83BF85F0B6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C11DF-7958-4C40-8E53-F60DDED32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1306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43CA9D76-1712-4682-A745-4DEDFAB330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title style</a:t>
            </a:r>
          </a:p>
        </p:txBody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1B804560-40D6-46A6-8694-A3C727915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text styles</a:t>
            </a:r>
          </a:p>
          <a:p>
            <a:pPr lvl="1"/>
            <a:r>
              <a:rPr lang="en-US" altLang="tr-TR"/>
              <a:t>Second level</a:t>
            </a:r>
          </a:p>
          <a:p>
            <a:pPr lvl="2"/>
            <a:r>
              <a:rPr lang="en-US" altLang="tr-TR"/>
              <a:t>Third level</a:t>
            </a:r>
          </a:p>
          <a:p>
            <a:pPr lvl="3"/>
            <a:r>
              <a:rPr lang="en-US" altLang="tr-TR"/>
              <a:t>Fourth level</a:t>
            </a:r>
          </a:p>
          <a:p>
            <a:pPr lvl="4"/>
            <a:r>
              <a:rPr lang="en-US" altLang="tr-TR"/>
              <a:t>Fifth level</a:t>
            </a:r>
          </a:p>
        </p:txBody>
      </p:sp>
      <p:sp>
        <p:nvSpPr>
          <p:cNvPr id="162820" name="Rectangle 4">
            <a:extLst>
              <a:ext uri="{FF2B5EF4-FFF2-40B4-BE49-F238E27FC236}">
                <a16:creationId xmlns:a16="http://schemas.microsoft.com/office/drawing/2014/main" id="{993920BD-072A-42AC-AFF4-507A86D6AC1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endParaRPr lang="en-US" altLang="tr-TR"/>
          </a:p>
        </p:txBody>
      </p:sp>
      <p:sp>
        <p:nvSpPr>
          <p:cNvPr id="162821" name="Rectangle 5">
            <a:extLst>
              <a:ext uri="{FF2B5EF4-FFF2-40B4-BE49-F238E27FC236}">
                <a16:creationId xmlns:a16="http://schemas.microsoft.com/office/drawing/2014/main" id="{D559FBD7-B2D5-478D-AFBD-BF0675912F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endParaRPr lang="en-US" altLang="tr-TR"/>
          </a:p>
        </p:txBody>
      </p:sp>
      <p:sp>
        <p:nvSpPr>
          <p:cNvPr id="162822" name="Rectangle 6">
            <a:extLst>
              <a:ext uri="{FF2B5EF4-FFF2-40B4-BE49-F238E27FC236}">
                <a16:creationId xmlns:a16="http://schemas.microsoft.com/office/drawing/2014/main" id="{D6302BA9-3464-4CA5-A7CB-4FDB905D58F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CE3AAB12-471F-4658-8B11-356A633ECD41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89193147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27BDF5-C415-4D46-8691-31A373D10D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Mayoz</a:t>
            </a:r>
            <a:r>
              <a:rPr lang="tr-TR" dirty="0"/>
              <a:t> Bölünme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9B03F7A-B688-4677-BA79-1DF21D5B37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35328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4D38748-0FCF-4727-836B-7DAF7B9235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/>
              <a:t>MAYOZ BÖLÜNME:</a:t>
            </a:r>
            <a:endParaRPr lang="en-US" altLang="tr-TR" b="1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F6A4E19-FCFD-4F04-9A08-403D340DC9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>
                <a:latin typeface="Comic Sans MS" panose="030F0702030302020204" pitchFamily="66" charset="0"/>
              </a:rPr>
              <a:t>Genetik özelliklerin karışması tür içindeki çeşitlenmeleri, kalıtsal özelliklerin nakli mayoz bölünme ile gerçekleşir. </a:t>
            </a:r>
          </a:p>
          <a:p>
            <a:pPr>
              <a:lnSpc>
                <a:spcPct val="90000"/>
              </a:lnSpc>
            </a:pPr>
            <a:r>
              <a:rPr lang="tr-TR" altLang="tr-TR">
                <a:latin typeface="Comic Sans MS" panose="030F0702030302020204" pitchFamily="66" charset="0"/>
              </a:rPr>
              <a:t>Tüm yüksek organizasyonlu bitkiler ve hayvanlar eşeysel olarak çoğalırlar. </a:t>
            </a:r>
          </a:p>
          <a:p>
            <a:pPr>
              <a:lnSpc>
                <a:spcPct val="90000"/>
              </a:lnSpc>
            </a:pPr>
            <a:r>
              <a:rPr lang="tr-TR" altLang="tr-TR">
                <a:latin typeface="Comic Sans MS" panose="030F0702030302020204" pitchFamily="66" charset="0"/>
              </a:rPr>
              <a:t>Erkek ve dişi üreme hücreleri döllenmiş yumurtayı yani zigotu oluşturur. </a:t>
            </a:r>
          </a:p>
          <a:p>
            <a:pPr>
              <a:lnSpc>
                <a:spcPct val="90000"/>
              </a:lnSpc>
            </a:pPr>
            <a:r>
              <a:rPr lang="tr-TR" altLang="tr-TR">
                <a:latin typeface="Comic Sans MS" panose="030F0702030302020204" pitchFamily="66" charset="0"/>
              </a:rPr>
              <a:t>Zigottan da oğul hücreler meydana gelir.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8F88F159-A1A1-4E4C-89D9-9A85F0004D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0D196FB-ECA7-464F-9F95-D232E58A65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371600"/>
            <a:ext cx="8229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2800">
                <a:latin typeface="Comic Sans MS" panose="030F0702030302020204" pitchFamily="66" charset="0"/>
              </a:rPr>
              <a:t>Döllenmenin en önemli olayı karyogami dir. </a:t>
            </a:r>
          </a:p>
          <a:p>
            <a:pPr>
              <a:lnSpc>
                <a:spcPct val="90000"/>
              </a:lnSpc>
            </a:pPr>
            <a:r>
              <a:rPr lang="tr-TR" altLang="tr-TR" sz="2800" b="1">
                <a:latin typeface="Comic Sans MS" panose="030F0702030302020204" pitchFamily="66" charset="0"/>
              </a:rPr>
              <a:t>Karyogami</a:t>
            </a:r>
            <a:r>
              <a:rPr lang="tr-TR" altLang="tr-TR" sz="2800">
                <a:latin typeface="Comic Sans MS" panose="030F0702030302020204" pitchFamily="66" charset="0"/>
              </a:rPr>
              <a:t>; her iki hücre çekirdeğinin birleşmesidir. </a:t>
            </a:r>
          </a:p>
          <a:p>
            <a:pPr>
              <a:lnSpc>
                <a:spcPct val="90000"/>
              </a:lnSpc>
            </a:pPr>
            <a:r>
              <a:rPr lang="tr-TR" altLang="tr-TR" sz="2800">
                <a:latin typeface="Comic Sans MS" panose="030F0702030302020204" pitchFamily="66" charset="0"/>
              </a:rPr>
              <a:t>Zigotta 2n kromozom vardır. eşey hücrelerinde kromozom sayısı yarıya indirgenmiş yani haploid dir. </a:t>
            </a:r>
          </a:p>
          <a:p>
            <a:pPr>
              <a:lnSpc>
                <a:spcPct val="90000"/>
              </a:lnSpc>
            </a:pPr>
            <a:r>
              <a:rPr lang="tr-TR" altLang="tr-TR" sz="2800">
                <a:latin typeface="Comic Sans MS" panose="030F0702030302020204" pitchFamily="66" charset="0"/>
              </a:rPr>
              <a:t>Böylece kromozom sayısının dölden döle iki katına çıkması engellenmiş olur. </a:t>
            </a:r>
          </a:p>
          <a:p>
            <a:pPr>
              <a:lnSpc>
                <a:spcPct val="90000"/>
              </a:lnSpc>
            </a:pPr>
            <a:r>
              <a:rPr lang="tr-TR" altLang="tr-TR" sz="2800">
                <a:latin typeface="Comic Sans MS" panose="030F0702030302020204" pitchFamily="66" charset="0"/>
              </a:rPr>
              <a:t>Diploid kromozom sayısının yarıya indirgenmesi mayoz bölünme ile olur.</a:t>
            </a:r>
          </a:p>
          <a:p>
            <a:pPr>
              <a:lnSpc>
                <a:spcPct val="90000"/>
              </a:lnSpc>
            </a:pPr>
            <a:r>
              <a:rPr lang="tr-TR" altLang="tr-TR" sz="2800">
                <a:latin typeface="Comic Sans MS" panose="030F0702030302020204" pitchFamily="66" charset="0"/>
              </a:rPr>
              <a:t> Buna </a:t>
            </a:r>
            <a:r>
              <a:rPr lang="tr-TR" altLang="tr-TR" sz="2800" b="1">
                <a:latin typeface="Comic Sans MS" panose="030F0702030302020204" pitchFamily="66" charset="0"/>
              </a:rPr>
              <a:t>redüksiyon bölünmesi </a:t>
            </a:r>
            <a:r>
              <a:rPr lang="tr-TR" altLang="tr-TR" sz="2800">
                <a:latin typeface="Comic Sans MS" panose="030F0702030302020204" pitchFamily="66" charset="0"/>
              </a:rPr>
              <a:t>(indirgenme) </a:t>
            </a:r>
            <a:r>
              <a:rPr lang="tr-TR" altLang="tr-TR" sz="2800" b="1">
                <a:latin typeface="Comic Sans MS" panose="030F0702030302020204" pitchFamily="66" charset="0"/>
              </a:rPr>
              <a:t> </a:t>
            </a:r>
            <a:r>
              <a:rPr lang="tr-TR" altLang="tr-TR" sz="2800">
                <a:latin typeface="Comic Sans MS" panose="030F0702030302020204" pitchFamily="66" charset="0"/>
              </a:rPr>
              <a:t>de denir. </a:t>
            </a:r>
            <a:endParaRPr lang="tr-TR" altLang="tr-TR" sz="2800" b="1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FD0F9B9-146D-4F11-B702-A558DBFA4F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altLang="tr-TR" sz="4000">
                <a:latin typeface="Comic Sans MS" panose="030F0702030302020204" pitchFamily="66" charset="0"/>
              </a:rPr>
              <a:t>Mayoz üç önemli etkiye sahiptir. Bunlar; </a:t>
            </a:r>
            <a:br>
              <a:rPr lang="tr-TR" altLang="tr-TR" sz="4000" b="1">
                <a:latin typeface="Comic Sans MS" panose="030F0702030302020204" pitchFamily="66" charset="0"/>
              </a:rPr>
            </a:br>
            <a:endParaRPr lang="tr-TR" altLang="tr-TR" sz="4000" b="1">
              <a:latin typeface="Comic Sans MS" panose="030F0702030302020204" pitchFamily="66" charset="0"/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534217A-EB15-41AD-9409-1E8FDD06F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b="1">
                <a:latin typeface="Comic Sans MS" panose="030F0702030302020204" pitchFamily="66" charset="0"/>
              </a:rPr>
              <a:t>a-)</a:t>
            </a:r>
            <a:r>
              <a:rPr lang="tr-TR" altLang="tr-TR">
                <a:latin typeface="Comic Sans MS" panose="030F0702030302020204" pitchFamily="66" charset="0"/>
              </a:rPr>
              <a:t>Krossing over ile kromozom değişimi </a:t>
            </a:r>
            <a:endParaRPr lang="tr-TR" altLang="tr-TR" b="1">
              <a:latin typeface="Comic Sans MS" panose="030F0702030302020204" pitchFamily="66" charset="0"/>
            </a:endParaRPr>
          </a:p>
          <a:p>
            <a:r>
              <a:rPr lang="tr-TR" altLang="tr-TR" b="1">
                <a:latin typeface="Comic Sans MS" panose="030F0702030302020204" pitchFamily="66" charset="0"/>
              </a:rPr>
              <a:t>b-)</a:t>
            </a:r>
            <a:r>
              <a:rPr lang="tr-TR" altLang="tr-TR">
                <a:latin typeface="Comic Sans MS" panose="030F0702030302020204" pitchFamily="66" charset="0"/>
              </a:rPr>
              <a:t>Homolog kromozomların rastlantısal dağılımı ile genom un değişmesi </a:t>
            </a:r>
          </a:p>
          <a:p>
            <a:r>
              <a:rPr lang="tr-TR" altLang="tr-TR" b="1">
                <a:latin typeface="Comic Sans MS" panose="030F0702030302020204" pitchFamily="66" charset="0"/>
              </a:rPr>
              <a:t>c-)</a:t>
            </a:r>
            <a:r>
              <a:rPr lang="tr-TR" altLang="tr-TR">
                <a:latin typeface="Comic Sans MS" panose="030F0702030302020204" pitchFamily="66" charset="0"/>
              </a:rPr>
              <a:t>Kromozom sayısının yarıya inmesi. </a:t>
            </a:r>
            <a:endParaRPr lang="en-US" altLang="tr-TR">
              <a:latin typeface="Comic Sans MS" panose="030F0702030302020204" pitchFamily="66" charset="0"/>
            </a:endParaRPr>
          </a:p>
          <a:p>
            <a:endParaRPr lang="en-US" altLang="tr-TR">
              <a:latin typeface="Comic Sans MS" panose="030F0702030302020204" pitchFamily="66" charset="0"/>
            </a:endParaRPr>
          </a:p>
          <a:p>
            <a:endParaRPr lang="en-US" altLang="tr-TR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106D0AA7-74DA-412D-AC6B-58DE80196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381000"/>
            <a:ext cx="4572000" cy="1143000"/>
          </a:xfrm>
        </p:spPr>
        <p:txBody>
          <a:bodyPr/>
          <a:lstStyle/>
          <a:p>
            <a:pPr algn="l"/>
            <a:r>
              <a:rPr lang="en-US" altLang="tr-TR"/>
              <a:t>        M</a:t>
            </a:r>
            <a:r>
              <a:rPr lang="tr-TR" altLang="tr-TR"/>
              <a:t>AYOZ</a:t>
            </a:r>
            <a:endParaRPr lang="en-US" altLang="tr-TR"/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5A983145-9AA0-4564-9509-B9004D11A34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1524000"/>
            <a:ext cx="4648200" cy="44958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sz="2800" u="sng"/>
              <a:t>İki kısımdır</a:t>
            </a:r>
            <a:r>
              <a:rPr lang="en-US" altLang="tr-TR" sz="2800" u="sng"/>
              <a:t>:</a:t>
            </a:r>
          </a:p>
          <a:p>
            <a:pPr lvl="1"/>
            <a:endParaRPr lang="en-US" altLang="tr-TR" sz="2400"/>
          </a:p>
          <a:p>
            <a:r>
              <a:rPr lang="en-US" altLang="tr-TR" sz="2800" b="1"/>
              <a:t>M</a:t>
            </a:r>
            <a:r>
              <a:rPr lang="tr-TR" altLang="tr-TR" sz="2800" b="1"/>
              <a:t>ayoz</a:t>
            </a:r>
            <a:r>
              <a:rPr lang="en-US" altLang="tr-TR" sz="2800" b="1"/>
              <a:t> I:</a:t>
            </a:r>
            <a:r>
              <a:rPr lang="en-US" altLang="tr-TR" sz="2800"/>
              <a:t> </a:t>
            </a:r>
          </a:p>
          <a:p>
            <a:pPr lvl="1"/>
            <a:r>
              <a:rPr lang="en-US" altLang="tr-TR" sz="2000" b="1"/>
              <a:t>homolog</a:t>
            </a:r>
            <a:r>
              <a:rPr lang="tr-TR" altLang="tr-TR" sz="2000" b="1"/>
              <a:t>ların ayrılması</a:t>
            </a:r>
            <a:endParaRPr lang="en-US" altLang="tr-TR" sz="2000" b="1"/>
          </a:p>
          <a:p>
            <a:pPr lvl="1">
              <a:buFont typeface="Wingdings" panose="05000000000000000000" pitchFamily="2" charset="2"/>
              <a:buNone/>
            </a:pPr>
            <a:endParaRPr lang="en-US" altLang="tr-TR" sz="2000" b="1"/>
          </a:p>
          <a:p>
            <a:r>
              <a:rPr lang="en-US" altLang="tr-TR" sz="2800" b="1"/>
              <a:t>M</a:t>
            </a:r>
            <a:r>
              <a:rPr lang="tr-TR" altLang="tr-TR" sz="2800" b="1"/>
              <a:t>ayoz</a:t>
            </a:r>
            <a:r>
              <a:rPr lang="en-US" altLang="tr-TR" sz="2800" b="1"/>
              <a:t> II:</a:t>
            </a:r>
          </a:p>
          <a:p>
            <a:pPr lvl="1"/>
            <a:r>
              <a:rPr lang="tr-TR" altLang="tr-TR" sz="2000"/>
              <a:t>Kardeş kromozomların kromatidlere ayrılması</a:t>
            </a:r>
            <a:endParaRPr lang="en-US" altLang="tr-TR" sz="2000" b="1"/>
          </a:p>
          <a:p>
            <a:pPr lvl="1">
              <a:buFont typeface="Wingdings" panose="05000000000000000000" pitchFamily="2" charset="2"/>
              <a:buNone/>
            </a:pPr>
            <a:endParaRPr lang="en-US" altLang="tr-TR" sz="2000" b="1"/>
          </a:p>
        </p:txBody>
      </p:sp>
      <p:pic>
        <p:nvPicPr>
          <p:cNvPr id="126980" name="Picture 4" descr="13">
            <a:extLst>
              <a:ext uri="{FF2B5EF4-FFF2-40B4-BE49-F238E27FC236}">
                <a16:creationId xmlns:a16="http://schemas.microsoft.com/office/drawing/2014/main" id="{3968B74C-7CD5-4865-809A-BC6999754976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9400" y="152400"/>
            <a:ext cx="3392488" cy="6400800"/>
          </a:xfrm>
          <a:ln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Office PowerPoint</Application>
  <PresentationFormat>Geniş ekran</PresentationFormat>
  <Paragraphs>25</Paragraphs>
  <Slides>5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Tahoma</vt:lpstr>
      <vt:lpstr>Wingdings</vt:lpstr>
      <vt:lpstr>Office Teması</vt:lpstr>
      <vt:lpstr>Textured</vt:lpstr>
      <vt:lpstr>Mayoz Bölünme</vt:lpstr>
      <vt:lpstr>MAYOZ BÖLÜNME:</vt:lpstr>
      <vt:lpstr>PowerPoint Sunusu</vt:lpstr>
      <vt:lpstr>Mayoz üç önemli etkiye sahiptir. Bunlar;  </vt:lpstr>
      <vt:lpstr>        MAYOZ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Mayoz Bölünme</dc:title>
  <dc:creator>Banu Eren</dc:creator>
  <cp:lastModifiedBy>Banu Eren</cp:lastModifiedBy>
  <cp:revision>1</cp:revision>
  <dcterms:created xsi:type="dcterms:W3CDTF">2020-01-15T06:34:09Z</dcterms:created>
  <dcterms:modified xsi:type="dcterms:W3CDTF">2020-01-15T06:36:02Z</dcterms:modified>
</cp:coreProperties>
</file>